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1174457" y="214440"/>
            <a:ext cx="9093667" cy="640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>
              <a:lnSpc>
                <a:spcPct val="115000"/>
              </a:lnSpc>
              <a:spcAft>
                <a:spcPts val="0"/>
              </a:spcAft>
            </a:pPr>
            <a:r>
              <a:rPr lang="es-MX" sz="1100" b="1" u="sng" dirty="0">
                <a:solidFill>
                  <a:srgbClr val="2E75B5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PORTADA</a:t>
            </a:r>
            <a:endParaRPr lang="es-MX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MX" sz="20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 Anual de Trabajo</a:t>
            </a:r>
            <a:endParaRPr lang="es-MX" sz="1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5014257" y="1047298"/>
            <a:ext cx="1663379" cy="153921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MX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MX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MX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MX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MX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Logotipo de la Escuela</a:t>
            </a:r>
            <a:endParaRPr lang="es-MX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  <a:spcAft>
                <a:spcPts val="1000"/>
              </a:spcAft>
            </a:pPr>
            <a:r>
              <a:rPr lang="es-MX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9" name="Rectángulo 8"/>
          <p:cNvSpPr/>
          <p:nvPr/>
        </p:nvSpPr>
        <p:spPr>
          <a:xfrm>
            <a:off x="1258349" y="2813816"/>
            <a:ext cx="8925885" cy="4044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0"/>
              </a:spcAft>
            </a:pPr>
            <a:r>
              <a:rPr lang="es-MX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Nombre comercial de la Institución</a:t>
            </a:r>
            <a:endParaRPr lang="es-MX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0"/>
              </a:spcAft>
            </a:pPr>
            <a:r>
              <a:rPr lang="es-MX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Nombre legal de la Institución</a:t>
            </a:r>
            <a:endParaRPr lang="es-MX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0"/>
              </a:spcAft>
            </a:pPr>
            <a:r>
              <a:rPr lang="es-MX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Clave: I-XXX</a:t>
            </a:r>
            <a:endParaRPr lang="es-MX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0"/>
              </a:spcAft>
            </a:pPr>
            <a:r>
              <a:rPr lang="es-MX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Número de Acuerdo de REVOE</a:t>
            </a:r>
            <a:endParaRPr lang="es-MX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algn="ctr">
              <a:lnSpc>
                <a:spcPct val="115000"/>
              </a:lnSpc>
              <a:spcAft>
                <a:spcPts val="0"/>
              </a:spcAft>
            </a:pPr>
            <a:r>
              <a:rPr lang="es-MX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s-MX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MX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Domicilio legal de la Institución</a:t>
            </a:r>
            <a:endParaRPr lang="es-MX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MX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Plantel</a:t>
            </a:r>
            <a:endParaRPr lang="es-MX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>
              <a:lnSpc>
                <a:spcPct val="115000"/>
              </a:lnSpc>
              <a:spcAft>
                <a:spcPts val="0"/>
              </a:spcAft>
            </a:pPr>
            <a:r>
              <a:rPr lang="es-MX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s-MX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s-MX" sz="3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Plan de </a:t>
            </a:r>
            <a:r>
              <a:rPr lang="es-MX" sz="32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Estudios</a:t>
            </a:r>
          </a:p>
          <a:p>
            <a:pPr algn="r"/>
            <a:r>
              <a:rPr lang="es-MX" dirty="0"/>
              <a:t>Nombre del director</a:t>
            </a:r>
          </a:p>
          <a:p>
            <a:pPr algn="r"/>
            <a:r>
              <a:rPr lang="es-MX" dirty="0"/>
              <a:t>Fecha de elaboración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34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11147"/>
              </p:ext>
            </p:extLst>
          </p:nvPr>
        </p:nvGraphicFramePr>
        <p:xfrm>
          <a:off x="1090567" y="191160"/>
          <a:ext cx="1014229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42290">
                  <a:extLst>
                    <a:ext uri="{9D8B030D-6E8A-4147-A177-3AD203B41FA5}">
                      <a16:colId xmlns:a16="http://schemas.microsoft.com/office/drawing/2014/main" val="4027697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Temática 2: Transferencia tecnológica y del conocimiento</a:t>
                      </a:r>
                    </a:p>
                    <a:p>
                      <a:endParaRPr lang="es-MX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815678"/>
                  </a:ext>
                </a:extLst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47403"/>
              </p:ext>
            </p:extLst>
          </p:nvPr>
        </p:nvGraphicFramePr>
        <p:xfrm>
          <a:off x="1098952" y="831240"/>
          <a:ext cx="10133905" cy="556954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26781">
                  <a:extLst>
                    <a:ext uri="{9D8B030D-6E8A-4147-A177-3AD203B41FA5}">
                      <a16:colId xmlns:a16="http://schemas.microsoft.com/office/drawing/2014/main" val="3263453110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149276701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3891972963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2085083811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3161764849"/>
                    </a:ext>
                  </a:extLst>
                </a:gridCol>
              </a:tblGrid>
              <a:tr h="350927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Indicador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Objetivo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Estrategia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Meta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Tiempo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8917221"/>
                  </a:ext>
                </a:extLst>
              </a:tr>
              <a:tr h="1315975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Tasa de variación porcentual de los convenios que promueven la colaboración entre instituciones públicas, privadas y/o sociales.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797736"/>
                  </a:ext>
                </a:extLst>
              </a:tr>
              <a:tr h="1111268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Tasa de variación porcentual de consultorías brindadas a los gobiernos local, estatal y nacional en el año.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600496"/>
                  </a:ext>
                </a:extLst>
              </a:tr>
              <a:tr h="655962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Número de patentes otorgadas a la IRVOE.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834241"/>
                  </a:ext>
                </a:extLst>
              </a:tr>
              <a:tr h="907897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Número de transferencias tecnológicas realizadas por la IRVOE.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583428"/>
                  </a:ext>
                </a:extLst>
              </a:tr>
              <a:tr h="1110086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Número de publicaciones que cuenta con registro de ISBN de la IRVOE en el año.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6689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438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11725"/>
              </p:ext>
            </p:extLst>
          </p:nvPr>
        </p:nvGraphicFramePr>
        <p:xfrm>
          <a:off x="1090567" y="937780"/>
          <a:ext cx="1014229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42290">
                  <a:extLst>
                    <a:ext uri="{9D8B030D-6E8A-4147-A177-3AD203B41FA5}">
                      <a16:colId xmlns:a16="http://schemas.microsoft.com/office/drawing/2014/main" val="4027697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Temática 3: Formación e incorporación de talentos para la investigación</a:t>
                      </a:r>
                    </a:p>
                    <a:p>
                      <a:endParaRPr lang="es-MX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815678"/>
                  </a:ext>
                </a:extLst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423922"/>
              </p:ext>
            </p:extLst>
          </p:nvPr>
        </p:nvGraphicFramePr>
        <p:xfrm>
          <a:off x="1090567" y="1670139"/>
          <a:ext cx="10133905" cy="446865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26781">
                  <a:extLst>
                    <a:ext uri="{9D8B030D-6E8A-4147-A177-3AD203B41FA5}">
                      <a16:colId xmlns:a16="http://schemas.microsoft.com/office/drawing/2014/main" val="3263453110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149276701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3891972963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2085083811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3161764849"/>
                    </a:ext>
                  </a:extLst>
                </a:gridCol>
              </a:tblGrid>
              <a:tr h="360042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Indicador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Objetivo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Estrategia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Meta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Tiempo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8917221"/>
                  </a:ext>
                </a:extLst>
              </a:tr>
              <a:tr h="711684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Tasa de variación porcentual de estudiantes que participan en proyectos de investigación en el año.</a:t>
                      </a:r>
                    </a:p>
                    <a:p>
                      <a:pPr algn="just"/>
                      <a:endParaRPr lang="es-ES" sz="14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797736"/>
                  </a:ext>
                </a:extLst>
              </a:tr>
              <a:tr h="135969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Estudiantes de licenciatura que se titulan por la modalidad de tesis.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600496"/>
                  </a:ext>
                </a:extLst>
              </a:tr>
              <a:tr h="97165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Tasa de variación anual de estudiantes del nivel medio superior que participan en olimpiadas y concursos científicos.</a:t>
                      </a:r>
                      <a:endParaRPr lang="es-MX" sz="1400" dirty="0" smtClean="0">
                        <a:solidFill>
                          <a:schemeClr val="bg1"/>
                        </a:solidFill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834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7941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35979" y="422069"/>
            <a:ext cx="10240160" cy="120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3.3 </a:t>
            </a:r>
            <a:r>
              <a:rPr lang="es-MX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EXTENSIÓN Y RESPONSABILIDAD SOCIAL</a:t>
            </a:r>
          </a:p>
          <a:p>
            <a:pPr lvl="0">
              <a:lnSpc>
                <a:spcPct val="115000"/>
              </a:lnSpc>
            </a:pPr>
            <a:endParaRPr lang="es-MX" sz="1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MX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Objetivo general .-</a:t>
            </a:r>
            <a:r>
              <a:rPr lang="es-MX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Incrementar la participación de la Universidad en el desarrollo sostenible de Jalisco y sus regiones a través de la extensión, la vinculación y la responsabilidad social universitaria</a:t>
            </a:r>
            <a:endParaRPr lang="es-MX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07867"/>
              </p:ext>
            </p:extLst>
          </p:nvPr>
        </p:nvGraphicFramePr>
        <p:xfrm>
          <a:off x="1235979" y="2885815"/>
          <a:ext cx="10240160" cy="21640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32932">
                  <a:extLst>
                    <a:ext uri="{9D8B030D-6E8A-4147-A177-3AD203B41FA5}">
                      <a16:colId xmlns:a16="http://schemas.microsoft.com/office/drawing/2014/main" val="2690087232"/>
                    </a:ext>
                  </a:extLst>
                </a:gridCol>
                <a:gridCol w="2063132">
                  <a:extLst>
                    <a:ext uri="{9D8B030D-6E8A-4147-A177-3AD203B41FA5}">
                      <a16:colId xmlns:a16="http://schemas.microsoft.com/office/drawing/2014/main" val="2067217282"/>
                    </a:ext>
                  </a:extLst>
                </a:gridCol>
                <a:gridCol w="2048032">
                  <a:extLst>
                    <a:ext uri="{9D8B030D-6E8A-4147-A177-3AD203B41FA5}">
                      <a16:colId xmlns:a16="http://schemas.microsoft.com/office/drawing/2014/main" val="670435836"/>
                    </a:ext>
                  </a:extLst>
                </a:gridCol>
                <a:gridCol w="2048032">
                  <a:extLst>
                    <a:ext uri="{9D8B030D-6E8A-4147-A177-3AD203B41FA5}">
                      <a16:colId xmlns:a16="http://schemas.microsoft.com/office/drawing/2014/main" val="3286635571"/>
                    </a:ext>
                  </a:extLst>
                </a:gridCol>
                <a:gridCol w="2048032">
                  <a:extLst>
                    <a:ext uri="{9D8B030D-6E8A-4147-A177-3AD203B41FA5}">
                      <a16:colId xmlns:a16="http://schemas.microsoft.com/office/drawing/2014/main" val="4286711314"/>
                    </a:ext>
                  </a:extLst>
                </a:gridCol>
              </a:tblGrid>
              <a:tr h="3414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Indicador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Objetivo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Estrategia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Meta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Tiempo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8495816"/>
                  </a:ext>
                </a:extLst>
              </a:tr>
              <a:tr h="1081228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s-ES" sz="1400" dirty="0" smtClean="0">
                        <a:solidFill>
                          <a:schemeClr val="bg1"/>
                        </a:solidFill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Tasa de variación de convenios de vinculación para prácticas profesionales y de servicio social con</a:t>
                      </a:r>
                    </a:p>
                    <a:p>
                      <a:pPr algn="just"/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los sectores público, privado y social.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908349"/>
                  </a:ext>
                </a:extLst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310140"/>
              </p:ext>
            </p:extLst>
          </p:nvPr>
        </p:nvGraphicFramePr>
        <p:xfrm>
          <a:off x="1235979" y="2414242"/>
          <a:ext cx="1024016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40160">
                  <a:extLst>
                    <a:ext uri="{9D8B030D-6E8A-4147-A177-3AD203B41FA5}">
                      <a16:colId xmlns:a16="http://schemas.microsoft.com/office/drawing/2014/main" val="520325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Indicadores</a:t>
                      </a:r>
                      <a:r>
                        <a:rPr lang="es-MX" baseline="0" dirty="0" smtClean="0"/>
                        <a:t> Generales del propósito</a:t>
                      </a:r>
                      <a:endParaRPr lang="es-MX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004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83611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5726126"/>
              </p:ext>
            </p:extLst>
          </p:nvPr>
        </p:nvGraphicFramePr>
        <p:xfrm>
          <a:off x="1040224" y="862279"/>
          <a:ext cx="1014229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42290">
                  <a:extLst>
                    <a:ext uri="{9D8B030D-6E8A-4147-A177-3AD203B41FA5}">
                      <a16:colId xmlns:a16="http://schemas.microsoft.com/office/drawing/2014/main" val="4027697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Temática 1: Desarrollo sostenible y transición energética</a:t>
                      </a:r>
                    </a:p>
                    <a:p>
                      <a:pPr algn="ctr"/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815678"/>
                  </a:ext>
                </a:extLst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487285"/>
              </p:ext>
            </p:extLst>
          </p:nvPr>
        </p:nvGraphicFramePr>
        <p:xfrm>
          <a:off x="1040224" y="1603027"/>
          <a:ext cx="10133905" cy="42672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26781">
                  <a:extLst>
                    <a:ext uri="{9D8B030D-6E8A-4147-A177-3AD203B41FA5}">
                      <a16:colId xmlns:a16="http://schemas.microsoft.com/office/drawing/2014/main" val="3263453110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149276701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3891972963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2085083811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3161764849"/>
                    </a:ext>
                  </a:extLst>
                </a:gridCol>
              </a:tblGrid>
              <a:tr h="360042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Indicador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Objetivo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Estrategia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Meta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Tiempo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8917221"/>
                  </a:ext>
                </a:extLst>
              </a:tr>
              <a:tr h="711684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Tasa de variación porcentual del consumo de energía eléctrica (</a:t>
                      </a:r>
                      <a:r>
                        <a:rPr lang="es-ES" sz="1400" dirty="0" err="1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kWh</a:t>
                      </a: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en la IRVOE.</a:t>
                      </a:r>
                      <a:endParaRPr lang="es-MX" sz="1400" dirty="0" smtClean="0">
                        <a:solidFill>
                          <a:schemeClr val="bg1"/>
                        </a:solidFill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s-ES" sz="1400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797736"/>
                  </a:ext>
                </a:extLst>
              </a:tr>
              <a:tr h="1359694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Tasa de variación porcentual del consumo de energía eléctrica proveniente de fuentes renovables (</a:t>
                      </a:r>
                      <a:r>
                        <a:rPr lang="es-ES" sz="1400" dirty="0" err="1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kWh</a:t>
                      </a: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 en la IRVOE</a:t>
                      </a:r>
                      <a:endParaRPr lang="es-ES" sz="1400" dirty="0" smtClean="0">
                        <a:solidFill>
                          <a:schemeClr val="bg1"/>
                        </a:solidFill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600496"/>
                  </a:ext>
                </a:extLst>
              </a:tr>
              <a:tr h="97165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Número de acciones que guarden el equilibrio ambiental y apoyen al desarrollo sustentable realizadas por la IRVOE.</a:t>
                      </a:r>
                      <a:endParaRPr lang="es-MX" sz="1400" dirty="0" smtClean="0">
                        <a:solidFill>
                          <a:schemeClr val="bg1"/>
                        </a:solidFill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400" dirty="0" smtClean="0">
                        <a:solidFill>
                          <a:schemeClr val="bg1"/>
                        </a:solidFill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834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6056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975563"/>
              </p:ext>
            </p:extLst>
          </p:nvPr>
        </p:nvGraphicFramePr>
        <p:xfrm>
          <a:off x="981494" y="912613"/>
          <a:ext cx="1014229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42290">
                  <a:extLst>
                    <a:ext uri="{9D8B030D-6E8A-4147-A177-3AD203B41FA5}">
                      <a16:colId xmlns:a16="http://schemas.microsoft.com/office/drawing/2014/main" val="4027697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Temática 2: Extensión de los servicios universitarios</a:t>
                      </a:r>
                      <a:endParaRPr lang="es-MX" b="1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815678"/>
                  </a:ext>
                </a:extLst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3376585"/>
              </p:ext>
            </p:extLst>
          </p:nvPr>
        </p:nvGraphicFramePr>
        <p:xfrm>
          <a:off x="981494" y="1636583"/>
          <a:ext cx="10133905" cy="46939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26781">
                  <a:extLst>
                    <a:ext uri="{9D8B030D-6E8A-4147-A177-3AD203B41FA5}">
                      <a16:colId xmlns:a16="http://schemas.microsoft.com/office/drawing/2014/main" val="3263453110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149276701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3891972963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2085083811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3161764849"/>
                    </a:ext>
                  </a:extLst>
                </a:gridCol>
              </a:tblGrid>
              <a:tr h="360042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Indicador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Objetivo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Estrategia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Meta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Tiempo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8917221"/>
                  </a:ext>
                </a:extLst>
              </a:tr>
              <a:tr h="711684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Tasa de variación de estudiantes de nivel superior y medio superior que realizan prácticas profesionales en el sector público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797736"/>
                  </a:ext>
                </a:extLst>
              </a:tr>
              <a:tr h="135969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Tasa variación de alumnos que prestan su servicio social en apoyo a las comunidades marginadas en el año.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es-ES" sz="1400" dirty="0" smtClean="0">
                        <a:solidFill>
                          <a:schemeClr val="bg1"/>
                        </a:solidFill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600496"/>
                  </a:ext>
                </a:extLst>
              </a:tr>
              <a:tr h="97165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Tasa variación de la población beneficiada de las actividades realizadas por las brigadas de apoyo comunitario</a:t>
                      </a:r>
                      <a:endParaRPr lang="es-MX" sz="1400" b="1" dirty="0" smtClean="0">
                        <a:solidFill>
                          <a:schemeClr val="bg1"/>
                        </a:solidFill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400" dirty="0" smtClean="0">
                        <a:solidFill>
                          <a:schemeClr val="bg1"/>
                        </a:solidFill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834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36692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368937"/>
              </p:ext>
            </p:extLst>
          </p:nvPr>
        </p:nvGraphicFramePr>
        <p:xfrm>
          <a:off x="1015057" y="1122338"/>
          <a:ext cx="1014229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42290">
                  <a:extLst>
                    <a:ext uri="{9D8B030D-6E8A-4147-A177-3AD203B41FA5}">
                      <a16:colId xmlns:a16="http://schemas.microsoft.com/office/drawing/2014/main" val="4027697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Temática 3: </a:t>
                      </a:r>
                      <a:r>
                        <a:rPr lang="es-ES" b="1" dirty="0" smtClean="0">
                          <a:solidFill>
                            <a:schemeClr val="tx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Integración con los sectores público, social y privado</a:t>
                      </a:r>
                    </a:p>
                    <a:p>
                      <a:pPr algn="ctr"/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815678"/>
                  </a:ext>
                </a:extLst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717649"/>
              </p:ext>
            </p:extLst>
          </p:nvPr>
        </p:nvGraphicFramePr>
        <p:xfrm>
          <a:off x="1015057" y="1888253"/>
          <a:ext cx="10133905" cy="425529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26781">
                  <a:extLst>
                    <a:ext uri="{9D8B030D-6E8A-4147-A177-3AD203B41FA5}">
                      <a16:colId xmlns:a16="http://schemas.microsoft.com/office/drawing/2014/main" val="3263453110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149276701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3891972963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2085083811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3161764849"/>
                    </a:ext>
                  </a:extLst>
                </a:gridCol>
              </a:tblGrid>
              <a:tr h="360042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Indicador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Objetivo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Estrategia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Meta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Tiempo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8917221"/>
                  </a:ext>
                </a:extLst>
              </a:tr>
              <a:tr h="711684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Número de convenios de vinculación, vigentes y operando con los sectores públicos, privado y social.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es-MX" sz="1400" dirty="0" smtClean="0">
                        <a:solidFill>
                          <a:schemeClr val="bg1"/>
                        </a:solidFill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797736"/>
                  </a:ext>
                </a:extLst>
              </a:tr>
              <a:tr h="1359694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Número de procesos administrativos simplificados implementados en la IRVOE.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600496"/>
                  </a:ext>
                </a:extLst>
              </a:tr>
              <a:tr h="97165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Porcentaje de planes de estudio de pregrado que incorporan las prácticas profesionales a la </a:t>
                      </a:r>
                      <a:r>
                        <a:rPr lang="es-ES" sz="1400" dirty="0" err="1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currícula</a:t>
                      </a: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es-MX" sz="1400" dirty="0" smtClean="0">
                        <a:solidFill>
                          <a:schemeClr val="bg1"/>
                        </a:solidFill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400" dirty="0" smtClean="0">
                        <a:solidFill>
                          <a:schemeClr val="bg1"/>
                        </a:solidFill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834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45710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58349" y="578841"/>
            <a:ext cx="1031006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b="1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MX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3.4 DIFUSIÓN </a:t>
            </a:r>
            <a:r>
              <a:rPr lang="es-MX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s-MX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CULTURA</a:t>
            </a:r>
          </a:p>
          <a:p>
            <a:endParaRPr lang="es-MX" b="1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MX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Objetivo general .-</a:t>
            </a:r>
            <a:r>
              <a:rPr lang="es-MX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Incrementar el acceso y la práctica de la comunidad universitaria de actividades artísticas y culturales, y aplicar en la gestión institucional la cultura de la eficiencia, la transparencia y rendición de cuentas, así como el respeto de los derechos humanos</a:t>
            </a:r>
            <a:r>
              <a:rPr lang="es-MX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MX" dirty="0"/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863718"/>
              </p:ext>
            </p:extLst>
          </p:nvPr>
        </p:nvGraphicFramePr>
        <p:xfrm>
          <a:off x="1199626" y="3473044"/>
          <a:ext cx="10240160" cy="17373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32932">
                  <a:extLst>
                    <a:ext uri="{9D8B030D-6E8A-4147-A177-3AD203B41FA5}">
                      <a16:colId xmlns:a16="http://schemas.microsoft.com/office/drawing/2014/main" val="2690087232"/>
                    </a:ext>
                  </a:extLst>
                </a:gridCol>
                <a:gridCol w="2063132">
                  <a:extLst>
                    <a:ext uri="{9D8B030D-6E8A-4147-A177-3AD203B41FA5}">
                      <a16:colId xmlns:a16="http://schemas.microsoft.com/office/drawing/2014/main" val="2067217282"/>
                    </a:ext>
                  </a:extLst>
                </a:gridCol>
                <a:gridCol w="2048032">
                  <a:extLst>
                    <a:ext uri="{9D8B030D-6E8A-4147-A177-3AD203B41FA5}">
                      <a16:colId xmlns:a16="http://schemas.microsoft.com/office/drawing/2014/main" val="670435836"/>
                    </a:ext>
                  </a:extLst>
                </a:gridCol>
                <a:gridCol w="2048032">
                  <a:extLst>
                    <a:ext uri="{9D8B030D-6E8A-4147-A177-3AD203B41FA5}">
                      <a16:colId xmlns:a16="http://schemas.microsoft.com/office/drawing/2014/main" val="3286635571"/>
                    </a:ext>
                  </a:extLst>
                </a:gridCol>
                <a:gridCol w="2048032">
                  <a:extLst>
                    <a:ext uri="{9D8B030D-6E8A-4147-A177-3AD203B41FA5}">
                      <a16:colId xmlns:a16="http://schemas.microsoft.com/office/drawing/2014/main" val="4286711314"/>
                    </a:ext>
                  </a:extLst>
                </a:gridCol>
              </a:tblGrid>
              <a:tr h="3414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Indicador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Objetivo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Estrategia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Meta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Tiempo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8495816"/>
                  </a:ext>
                </a:extLst>
              </a:tr>
              <a:tr h="1081228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Tasa de variación anual de participación de la comunidad universitaria y de la sociedad en eventos culturales.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s-ES" sz="1400" dirty="0" smtClean="0">
                        <a:solidFill>
                          <a:schemeClr val="bg1"/>
                        </a:solidFill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908349"/>
                  </a:ext>
                </a:extLst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1247412"/>
              </p:ext>
            </p:extLst>
          </p:nvPr>
        </p:nvGraphicFramePr>
        <p:xfrm>
          <a:off x="1199626" y="2984694"/>
          <a:ext cx="1024016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40160">
                  <a:extLst>
                    <a:ext uri="{9D8B030D-6E8A-4147-A177-3AD203B41FA5}">
                      <a16:colId xmlns:a16="http://schemas.microsoft.com/office/drawing/2014/main" val="520325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Indicadores</a:t>
                      </a:r>
                      <a:r>
                        <a:rPr lang="es-MX" baseline="0" dirty="0" smtClean="0"/>
                        <a:t> Generales del propósito</a:t>
                      </a:r>
                      <a:endParaRPr lang="es-MX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004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92108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484277"/>
              </p:ext>
            </p:extLst>
          </p:nvPr>
        </p:nvGraphicFramePr>
        <p:xfrm>
          <a:off x="1015057" y="635776"/>
          <a:ext cx="1014229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42290">
                  <a:extLst>
                    <a:ext uri="{9D8B030D-6E8A-4147-A177-3AD203B41FA5}">
                      <a16:colId xmlns:a16="http://schemas.microsoft.com/office/drawing/2014/main" val="4027697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Temática 1:</a:t>
                      </a:r>
                      <a:r>
                        <a:rPr lang="es-ES" b="1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ES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Producción y difusión artística</a:t>
                      </a:r>
                    </a:p>
                    <a:p>
                      <a:endParaRPr lang="es-ES" b="1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815678"/>
                  </a:ext>
                </a:extLst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517395"/>
              </p:ext>
            </p:extLst>
          </p:nvPr>
        </p:nvGraphicFramePr>
        <p:xfrm>
          <a:off x="1015057" y="1628194"/>
          <a:ext cx="10133905" cy="44805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26781">
                  <a:extLst>
                    <a:ext uri="{9D8B030D-6E8A-4147-A177-3AD203B41FA5}">
                      <a16:colId xmlns:a16="http://schemas.microsoft.com/office/drawing/2014/main" val="3263453110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149276701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3891972963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2085083811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3161764849"/>
                    </a:ext>
                  </a:extLst>
                </a:gridCol>
              </a:tblGrid>
              <a:tr h="360042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Indicador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Objetivo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Estrategia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Meta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Tiempo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8917221"/>
                  </a:ext>
                </a:extLst>
              </a:tr>
              <a:tr h="711684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Tasa de variación de eventos culturales realizados en relación al año anterior en la IRVOE.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es-MX" sz="1400" dirty="0" smtClean="0">
                        <a:solidFill>
                          <a:schemeClr val="bg1"/>
                        </a:solidFill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797736"/>
                  </a:ext>
                </a:extLst>
              </a:tr>
              <a:tr h="135969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Tasa de variación anual de estudiantes de Nivel Medio Superior y Nivel Superior que participan en algún proyecto de formación cultural.</a:t>
                      </a: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es-ES" sz="1400" dirty="0" smtClean="0">
                        <a:solidFill>
                          <a:schemeClr val="bg1"/>
                        </a:solidFill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600496"/>
                  </a:ext>
                </a:extLst>
              </a:tr>
              <a:tr h="97165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Porcentaje de programas educativos que han incorporado la formación cultural como parte de su </a:t>
                      </a:r>
                      <a:r>
                        <a:rPr lang="es-ES" sz="1400" dirty="0" err="1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currícula</a:t>
                      </a: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es-MX" sz="1400" dirty="0" smtClean="0">
                        <a:solidFill>
                          <a:schemeClr val="bg1"/>
                        </a:solidFill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400" dirty="0" smtClean="0">
                        <a:solidFill>
                          <a:schemeClr val="bg1"/>
                        </a:solidFill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834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58713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317298"/>
              </p:ext>
            </p:extLst>
          </p:nvPr>
        </p:nvGraphicFramePr>
        <p:xfrm>
          <a:off x="1015057" y="635776"/>
          <a:ext cx="1014229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42290">
                  <a:extLst>
                    <a:ext uri="{9D8B030D-6E8A-4147-A177-3AD203B41FA5}">
                      <a16:colId xmlns:a16="http://schemas.microsoft.com/office/drawing/2014/main" val="4027697399"/>
                    </a:ext>
                  </a:extLst>
                </a:gridCol>
              </a:tblGrid>
              <a:tr h="672907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Temática 2:</a:t>
                      </a:r>
                      <a:r>
                        <a:rPr lang="es-ES" b="1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s-MX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Patrimonio cultural e infraestructura física </a:t>
                      </a:r>
                    </a:p>
                    <a:p>
                      <a:endParaRPr lang="es-ES" b="1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815678"/>
                  </a:ext>
                </a:extLst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4347359"/>
              </p:ext>
            </p:extLst>
          </p:nvPr>
        </p:nvGraphicFramePr>
        <p:xfrm>
          <a:off x="1015057" y="1628194"/>
          <a:ext cx="10133905" cy="490116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26781">
                  <a:extLst>
                    <a:ext uri="{9D8B030D-6E8A-4147-A177-3AD203B41FA5}">
                      <a16:colId xmlns:a16="http://schemas.microsoft.com/office/drawing/2014/main" val="3263453110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149276701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3891972963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2085083811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3161764849"/>
                    </a:ext>
                  </a:extLst>
                </a:gridCol>
              </a:tblGrid>
              <a:tr h="360042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Indicador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Objetivo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Estrategia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Meta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Tiempo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8917221"/>
                  </a:ext>
                </a:extLst>
              </a:tr>
              <a:tr h="711684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Tasa de variación anual de bienes culturales registrados como patrimonio cultural de la IRVOE.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797736"/>
                  </a:ext>
                </a:extLst>
              </a:tr>
              <a:tr h="1033912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Tasa de variación anual de espacios culturales creados, adecuados o equipados en la IRVOE.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600496"/>
                  </a:ext>
                </a:extLst>
              </a:tr>
              <a:tr h="97165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Número de obras realizadas en espacios físicos.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834241"/>
                  </a:ext>
                </a:extLst>
              </a:tr>
              <a:tr h="97165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Cantidad de bienes muebles registrados en el Sistema Institucional de Control de Inventarios de naturaleza artística, histórica y cultura.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0787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35808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747573"/>
              </p:ext>
            </p:extLst>
          </p:nvPr>
        </p:nvGraphicFramePr>
        <p:xfrm>
          <a:off x="847290" y="509941"/>
          <a:ext cx="10712739" cy="572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2739">
                  <a:extLst>
                    <a:ext uri="{9D8B030D-6E8A-4147-A177-3AD203B41FA5}">
                      <a16:colId xmlns:a16="http://schemas.microsoft.com/office/drawing/2014/main" val="4027697399"/>
                    </a:ext>
                  </a:extLst>
                </a:gridCol>
              </a:tblGrid>
              <a:tr h="572239">
                <a:tc>
                  <a:txBody>
                    <a:bodyPr/>
                    <a:lstStyle/>
                    <a:p>
                      <a:pPr algn="ctr"/>
                      <a:r>
                        <a:rPr lang="es-MX" b="1" dirty="0" smtClean="0">
                          <a:solidFill>
                            <a:schemeClr val="tx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Temática 3: Cultura institucional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815678"/>
                  </a:ext>
                </a:extLst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637709"/>
              </p:ext>
            </p:extLst>
          </p:nvPr>
        </p:nvGraphicFramePr>
        <p:xfrm>
          <a:off x="847290" y="1149294"/>
          <a:ext cx="10712740" cy="548989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142548">
                  <a:extLst>
                    <a:ext uri="{9D8B030D-6E8A-4147-A177-3AD203B41FA5}">
                      <a16:colId xmlns:a16="http://schemas.microsoft.com/office/drawing/2014/main" val="3263453110"/>
                    </a:ext>
                  </a:extLst>
                </a:gridCol>
                <a:gridCol w="2142548">
                  <a:extLst>
                    <a:ext uri="{9D8B030D-6E8A-4147-A177-3AD203B41FA5}">
                      <a16:colId xmlns:a16="http://schemas.microsoft.com/office/drawing/2014/main" val="149276701"/>
                    </a:ext>
                  </a:extLst>
                </a:gridCol>
                <a:gridCol w="2142548">
                  <a:extLst>
                    <a:ext uri="{9D8B030D-6E8A-4147-A177-3AD203B41FA5}">
                      <a16:colId xmlns:a16="http://schemas.microsoft.com/office/drawing/2014/main" val="3891972963"/>
                    </a:ext>
                  </a:extLst>
                </a:gridCol>
                <a:gridCol w="2142548">
                  <a:extLst>
                    <a:ext uri="{9D8B030D-6E8A-4147-A177-3AD203B41FA5}">
                      <a16:colId xmlns:a16="http://schemas.microsoft.com/office/drawing/2014/main" val="2085083811"/>
                    </a:ext>
                  </a:extLst>
                </a:gridCol>
                <a:gridCol w="2142548">
                  <a:extLst>
                    <a:ext uri="{9D8B030D-6E8A-4147-A177-3AD203B41FA5}">
                      <a16:colId xmlns:a16="http://schemas.microsoft.com/office/drawing/2014/main" val="3161764849"/>
                    </a:ext>
                  </a:extLst>
                </a:gridCol>
              </a:tblGrid>
              <a:tr h="349674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Indicador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Objetivo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Estrategia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Meta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Tiempo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8917221"/>
                  </a:ext>
                </a:extLst>
              </a:tr>
              <a:tr h="1311278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Porcentaje de actividades institucionales que promueven la identidad en la IRVOE a través de medios de comunicación.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797736"/>
                  </a:ext>
                </a:extLst>
              </a:tr>
              <a:tr h="1515255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Estudiantes que participan en cursos, talleres y actividades que promueven la cultura de la paz, el respeto a los derechos humanos y el pensamiento crítico.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600496"/>
                  </a:ext>
                </a:extLst>
              </a:tr>
              <a:tr h="1311278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Número de actividades extra curriculares que promueven la cultura de la paz y la defensa de los Derechos Universitarios en la IRVOE.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834241"/>
                  </a:ext>
                </a:extLst>
              </a:tr>
              <a:tr h="856301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Porcentaje de responsables de archivo capacitados en gestión documental.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0787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4997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14400" y="302004"/>
            <a:ext cx="9211112" cy="6033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MX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Índice </a:t>
            </a:r>
            <a:endParaRPr lang="es-MX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s-MX" dirty="0">
                <a:solidFill>
                  <a:schemeClr val="bg1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s-MX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es-MX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dirty="0" err="1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Introducción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									</a:t>
            </a:r>
            <a:endParaRPr lang="es-MX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50000"/>
              </a:lnSpc>
              <a:spcAft>
                <a:spcPts val="0"/>
              </a:spcAft>
            </a:pPr>
            <a:r>
              <a:rPr lang="es-MX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Políticas </a:t>
            </a:r>
            <a:r>
              <a:rPr lang="es-MX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Institucionales de la IRVOE	</a:t>
            </a:r>
          </a:p>
          <a:p>
            <a:pPr lvl="1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2.1 </a:t>
            </a:r>
            <a:r>
              <a:rPr lang="en-US" dirty="0" err="1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Visión</a:t>
            </a:r>
            <a:endParaRPr lang="es-MX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2.2 </a:t>
            </a:r>
            <a:r>
              <a:rPr lang="en-US" dirty="0" err="1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Misión</a:t>
            </a:r>
            <a:endParaRPr lang="es-MX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2.3 </a:t>
            </a:r>
            <a:r>
              <a:rPr lang="en-US" dirty="0" err="1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Objetivo</a:t>
            </a: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General</a:t>
            </a:r>
          </a:p>
          <a:p>
            <a:pPr lvl="1">
              <a:lnSpc>
                <a:spcPct val="150000"/>
              </a:lnSpc>
              <a:spcAft>
                <a:spcPts val="0"/>
              </a:spcAft>
            </a:pPr>
            <a:endParaRPr lang="es-MX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spcAft>
                <a:spcPts val="0"/>
              </a:spcAft>
            </a:pPr>
            <a:r>
              <a:rPr lang="es-MX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Desarrollo </a:t>
            </a:r>
            <a:r>
              <a:rPr lang="es-MX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 Plan de Trabajo											</a:t>
            </a:r>
          </a:p>
          <a:p>
            <a:pPr lvl="1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3.1 </a:t>
            </a:r>
            <a:r>
              <a:rPr lang="en-US" dirty="0" err="1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Docencia</a:t>
            </a: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 </a:t>
            </a: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innovación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académica</a:t>
            </a:r>
            <a:endParaRPr lang="es-MX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3.2 </a:t>
            </a:r>
            <a:r>
              <a:rPr lang="en-US" dirty="0" err="1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Investigación</a:t>
            </a: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transferencia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tecnológica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del </a:t>
            </a: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conocimiento</a:t>
            </a:r>
            <a:endParaRPr lang="es-MX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3.3 </a:t>
            </a:r>
            <a:r>
              <a:rPr lang="en-US" dirty="0" err="1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Extensión</a:t>
            </a: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responsabilidad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social </a:t>
            </a:r>
            <a:endParaRPr lang="es-MX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3.4 </a:t>
            </a:r>
            <a:r>
              <a:rPr lang="en-US" dirty="0" err="1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Difusión</a:t>
            </a: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la </a:t>
            </a: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cultura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50000"/>
              </a:lnSpc>
              <a:spcAft>
                <a:spcPts val="0"/>
              </a:spcAft>
            </a:pPr>
            <a:endParaRPr lang="en-US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ct val="150000"/>
              </a:lnSpc>
              <a:spcAft>
                <a:spcPts val="0"/>
              </a:spcAft>
            </a:pPr>
            <a:r>
              <a:rPr lang="es-MX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Conclusiones</a:t>
            </a:r>
            <a:endParaRPr lang="es-MX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68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56345" y="978522"/>
            <a:ext cx="10377182" cy="4286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s-MX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s-MX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MX" b="1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4. Conclusiones</a:t>
            </a:r>
            <a:r>
              <a:rPr lang="es-MX" b="1" dirty="0" smtClean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MX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es-MX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Enunciar las actividades que la IRVOE propone implementar para la mejora de sus funciones a partir de las áreas de oportunidad detectadas.</a:t>
            </a:r>
            <a:endParaRPr lang="es-MX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es-MX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s-MX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es-MX" dirty="0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El documento deberá concluir con un análisis de fortalezas, oportunidades, debilidades y amenazas que cuenta la institución para poder cumplir con los compromisos planteados en sus los objetivos, estrategias y metas planteadas en los tiempos determinados.</a:t>
            </a:r>
            <a:endParaRPr lang="es-MX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r>
              <a:rPr lang="es-MX">
                <a:solidFill>
                  <a:srgbClr val="000000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s-MX" smtClean="0">
              <a:solidFill>
                <a:srgbClr val="000000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</a:pPr>
            <a:endParaRPr lang="es-MX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ea typeface="Calibri" panose="020F0502020204030204" pitchFamily="34" charset="0"/>
                <a:cs typeface="Calibri" panose="020F0502020204030204" pitchFamily="34" charset="0"/>
              </a:rPr>
              <a:t>Nota: </a:t>
            </a:r>
            <a:r>
              <a:rPr lang="es-MX" dirty="0">
                <a:ea typeface="Calibri" panose="020F0502020204030204" pitchFamily="34" charset="0"/>
                <a:cs typeface="Calibri" panose="020F0502020204030204" pitchFamily="34" charset="0"/>
              </a:rPr>
              <a:t>En el caso de que la IRVOE consideré que algún indicador no aplique para su institución, se deberá de justificar el porqué de su respuesta.</a:t>
            </a:r>
            <a:endParaRPr lang="es-MX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3350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368491" y="1258733"/>
            <a:ext cx="7849300" cy="3730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s-MX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600"/>
              <a:buFont typeface="+mj-lt"/>
              <a:buAutoNum type="arabicPeriod"/>
            </a:pP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Introducción</a:t>
            </a:r>
            <a:endParaRPr lang="es-MX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s-MX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600"/>
              <a:buFont typeface="+mj-lt"/>
              <a:buAutoNum type="arabicPeriod" startAt="2"/>
            </a:pP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Políticas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MX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Institucionales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la IRVOE</a:t>
            </a:r>
            <a:endParaRPr lang="es-MX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>
              <a:lnSpc>
                <a:spcPct val="107000"/>
              </a:lnSpc>
              <a:spcAft>
                <a:spcPts val="0"/>
              </a:spcAft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s-MX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2.1 </a:t>
            </a:r>
            <a:r>
              <a:rPr lang="en-US" dirty="0" err="1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Visión</a:t>
            </a:r>
            <a:endParaRPr lang="es-MX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2.2 </a:t>
            </a:r>
            <a:r>
              <a:rPr lang="en-US" dirty="0" err="1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Misión</a:t>
            </a:r>
            <a:endParaRPr lang="es-MX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spcAft>
                <a:spcPts val="0"/>
              </a:spcAft>
            </a:pP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2.3 </a:t>
            </a:r>
            <a:r>
              <a:rPr lang="en-US" dirty="0" err="1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Objetivo</a:t>
            </a: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</a:t>
            </a:r>
            <a:endParaRPr lang="es-MX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s-MX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s-MX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600"/>
            </a:pP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US" dirty="0" err="1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Desarrollo</a:t>
            </a:r>
            <a:r>
              <a:rPr lang="en-US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 plan </a:t>
            </a: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anual</a:t>
            </a: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trabajo</a:t>
            </a:r>
            <a:endParaRPr lang="es-MX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90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19200" y="356382"/>
            <a:ext cx="10240160" cy="2129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MX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Desglose de los Propósitos Sustantivos y sus </a:t>
            </a:r>
            <a:r>
              <a:rPr lang="es-MX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Indicadores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MX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</a:pPr>
            <a:r>
              <a:rPr lang="es-MX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3.1 </a:t>
            </a:r>
            <a:r>
              <a:rPr lang="es-MX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DOCENCIA E INNOVACIÓN </a:t>
            </a:r>
            <a:r>
              <a:rPr lang="es-MX" b="1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ACADÉMICA</a:t>
            </a:r>
          </a:p>
          <a:p>
            <a:pPr lvl="0">
              <a:lnSpc>
                <a:spcPct val="115000"/>
              </a:lnSpc>
            </a:pPr>
            <a:endParaRPr lang="es-MX" sz="1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es-MX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Objetivo </a:t>
            </a:r>
            <a:r>
              <a:rPr lang="es-MX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</a:t>
            </a:r>
            <a:r>
              <a:rPr lang="es-MX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.-Impulsar la formación integral de los estudiantes asegurando el desarrollo de habilidades y competencias para la vida profesional y la construcción de una ciudadanía ética y con perspectiva global</a:t>
            </a:r>
            <a:r>
              <a:rPr lang="es-MX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s-MX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5490969"/>
              </p:ext>
            </p:extLst>
          </p:nvPr>
        </p:nvGraphicFramePr>
        <p:xfrm>
          <a:off x="1219200" y="3070372"/>
          <a:ext cx="10240160" cy="29565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32932">
                  <a:extLst>
                    <a:ext uri="{9D8B030D-6E8A-4147-A177-3AD203B41FA5}">
                      <a16:colId xmlns:a16="http://schemas.microsoft.com/office/drawing/2014/main" val="2690087232"/>
                    </a:ext>
                  </a:extLst>
                </a:gridCol>
                <a:gridCol w="2063132">
                  <a:extLst>
                    <a:ext uri="{9D8B030D-6E8A-4147-A177-3AD203B41FA5}">
                      <a16:colId xmlns:a16="http://schemas.microsoft.com/office/drawing/2014/main" val="2067217282"/>
                    </a:ext>
                  </a:extLst>
                </a:gridCol>
                <a:gridCol w="2048032">
                  <a:extLst>
                    <a:ext uri="{9D8B030D-6E8A-4147-A177-3AD203B41FA5}">
                      <a16:colId xmlns:a16="http://schemas.microsoft.com/office/drawing/2014/main" val="670435836"/>
                    </a:ext>
                  </a:extLst>
                </a:gridCol>
                <a:gridCol w="2048032">
                  <a:extLst>
                    <a:ext uri="{9D8B030D-6E8A-4147-A177-3AD203B41FA5}">
                      <a16:colId xmlns:a16="http://schemas.microsoft.com/office/drawing/2014/main" val="3286635571"/>
                    </a:ext>
                  </a:extLst>
                </a:gridCol>
                <a:gridCol w="2048032">
                  <a:extLst>
                    <a:ext uri="{9D8B030D-6E8A-4147-A177-3AD203B41FA5}">
                      <a16:colId xmlns:a16="http://schemas.microsoft.com/office/drawing/2014/main" val="4286711314"/>
                    </a:ext>
                  </a:extLst>
                </a:gridCol>
              </a:tblGrid>
              <a:tr h="3414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Indicador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Objetivo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Estrategia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Meta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Tiempo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8495816"/>
                  </a:ext>
                </a:extLst>
              </a:tr>
              <a:tr h="1081228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 smtClean="0">
                          <a:effectLst/>
                        </a:rPr>
                        <a:t>Porcentaje de estudiantes que obtienen testimonio sobresaliente o su equivalente en exámenes de egreso.</a:t>
                      </a:r>
                      <a:endParaRPr lang="es-MX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kern="1200" dirty="0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Desarrollar actividades con los profesores para que los alumnos …..</a:t>
                      </a:r>
                      <a:endParaRPr lang="es-MX" sz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kern="1200" dirty="0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Mediante actividades y talleres que fortalezcan sus aprendizajes…</a:t>
                      </a:r>
                      <a:endParaRPr lang="es-MX" sz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b="1" kern="1200" dirty="0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Que el 60% de los alumnos obtengan un calificación sobre el 90…</a:t>
                      </a:r>
                      <a:endParaRPr lang="es-MX" sz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z="1200" kern="1200" dirty="0" smtClean="0">
                          <a:solidFill>
                            <a:schemeClr val="tx2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Cada fin de ciclo escolar</a:t>
                      </a:r>
                      <a:endParaRPr lang="es-MX" sz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908349"/>
                  </a:ext>
                </a:extLst>
              </a:tr>
              <a:tr h="1337308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 smtClean="0">
                          <a:effectLst/>
                        </a:rPr>
                        <a:t>Porcentaje de admisión de egresados de nivel medio superior de IRVOE, que hicieron trámite a nivel superior.</a:t>
                      </a:r>
                      <a:endParaRPr lang="es-MX" sz="14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3263973"/>
                  </a:ext>
                </a:extLst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048556"/>
              </p:ext>
            </p:extLst>
          </p:nvPr>
        </p:nvGraphicFramePr>
        <p:xfrm>
          <a:off x="1219200" y="2640745"/>
          <a:ext cx="1024016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40160">
                  <a:extLst>
                    <a:ext uri="{9D8B030D-6E8A-4147-A177-3AD203B41FA5}">
                      <a16:colId xmlns:a16="http://schemas.microsoft.com/office/drawing/2014/main" val="520325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Indicadores</a:t>
                      </a:r>
                      <a:r>
                        <a:rPr lang="es-MX" baseline="0" dirty="0" smtClean="0"/>
                        <a:t> Generales del propósito</a:t>
                      </a:r>
                      <a:endParaRPr lang="es-MX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004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51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999746"/>
              </p:ext>
            </p:extLst>
          </p:nvPr>
        </p:nvGraphicFramePr>
        <p:xfrm>
          <a:off x="1090567" y="191160"/>
          <a:ext cx="1014229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42290">
                  <a:extLst>
                    <a:ext uri="{9D8B030D-6E8A-4147-A177-3AD203B41FA5}">
                      <a16:colId xmlns:a16="http://schemas.microsoft.com/office/drawing/2014/main" val="4027697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b="1" dirty="0" smtClean="0">
                          <a:solidFill>
                            <a:schemeClr val="tx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Temática 1: Formación integral y global </a:t>
                      </a:r>
                      <a:endParaRPr lang="es-MX" b="1" dirty="0" smtClean="0">
                        <a:solidFill>
                          <a:schemeClr val="tx1"/>
                        </a:solidFill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endParaRPr lang="es-MX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815678"/>
                  </a:ext>
                </a:extLst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911178"/>
              </p:ext>
            </p:extLst>
          </p:nvPr>
        </p:nvGraphicFramePr>
        <p:xfrm>
          <a:off x="1098952" y="831240"/>
          <a:ext cx="10133905" cy="565345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26781">
                  <a:extLst>
                    <a:ext uri="{9D8B030D-6E8A-4147-A177-3AD203B41FA5}">
                      <a16:colId xmlns:a16="http://schemas.microsoft.com/office/drawing/2014/main" val="3263453110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149276701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3891972963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2085083811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3161764849"/>
                    </a:ext>
                  </a:extLst>
                </a:gridCol>
              </a:tblGrid>
              <a:tr h="360042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Indicador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Objetivo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Estrategia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Meta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Tiempo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8917221"/>
                  </a:ext>
                </a:extLst>
              </a:tr>
              <a:tr h="711684">
                <a:tc>
                  <a:txBody>
                    <a:bodyPr/>
                    <a:lstStyle/>
                    <a:p>
                      <a:pPr algn="just"/>
                      <a:r>
                        <a:rPr lang="es-ES" sz="1400" dirty="0" smtClean="0">
                          <a:latin typeface="+mn-lt"/>
                        </a:rPr>
                        <a:t>Tasa de eficiencia terminal de los estudiantes del pregrado.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797736"/>
                  </a:ext>
                </a:extLst>
              </a:tr>
              <a:tr h="135969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Porcentaje de programas educativos de pregrado que incorporan una lengua extranjera en la formación de los estudiantes.</a:t>
                      </a:r>
                      <a:endParaRPr lang="es-MX" sz="14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600496"/>
                  </a:ext>
                </a:extLst>
              </a:tr>
              <a:tr h="97165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Porcentaje de programas educativos que incluyen la formación integral con valor curricular.</a:t>
                      </a:r>
                      <a:endParaRPr lang="es-MX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834241"/>
                  </a:ext>
                </a:extLst>
              </a:tr>
              <a:tr h="995597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Estudiantes que realizan actividad física como parte de su formación integral.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583428"/>
                  </a:ext>
                </a:extLst>
              </a:tr>
              <a:tr h="1217316">
                <a:tc>
                  <a:txBody>
                    <a:bodyPr/>
                    <a:lstStyle/>
                    <a:p>
                      <a:pPr algn="just"/>
                      <a:r>
                        <a:rPr lang="es-MX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Índice de promoción de la salud integral de los estudiantes.</a:t>
                      </a:r>
                      <a:endParaRPr lang="es-MX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86689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128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917929"/>
              </p:ext>
            </p:extLst>
          </p:nvPr>
        </p:nvGraphicFramePr>
        <p:xfrm>
          <a:off x="1082179" y="325384"/>
          <a:ext cx="1014229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42290">
                  <a:extLst>
                    <a:ext uri="{9D8B030D-6E8A-4147-A177-3AD203B41FA5}">
                      <a16:colId xmlns:a16="http://schemas.microsoft.com/office/drawing/2014/main" val="4027697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chemeClr val="tx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Temática 2: Cobertura incluyente y con calidad </a:t>
                      </a:r>
                    </a:p>
                    <a:p>
                      <a:endParaRPr lang="es-MX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815678"/>
                  </a:ext>
                </a:extLst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401672"/>
              </p:ext>
            </p:extLst>
          </p:nvPr>
        </p:nvGraphicFramePr>
        <p:xfrm>
          <a:off x="1090564" y="965464"/>
          <a:ext cx="10133905" cy="54254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26781">
                  <a:extLst>
                    <a:ext uri="{9D8B030D-6E8A-4147-A177-3AD203B41FA5}">
                      <a16:colId xmlns:a16="http://schemas.microsoft.com/office/drawing/2014/main" val="3263453110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149276701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3891972963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2085083811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3161764849"/>
                    </a:ext>
                  </a:extLst>
                </a:gridCol>
              </a:tblGrid>
              <a:tr h="360042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Indicador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Objetivo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Estrategia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Meta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Tiempo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8917221"/>
                  </a:ext>
                </a:extLst>
              </a:tr>
              <a:tr h="711684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Tasa de variación de la matrícula  del ciclo escolar 2023 “A” al 2023 “B”.</a:t>
                      </a:r>
                    </a:p>
                    <a:p>
                      <a:pPr algn="just"/>
                      <a:endParaRPr lang="es-ES" sz="14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797736"/>
                  </a:ext>
                </a:extLst>
              </a:tr>
              <a:tr h="1359694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 </a:t>
                      </a:r>
                      <a:r>
                        <a:rPr lang="es-MX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el plan de estudios se encuentra acreditado o evaluado por algún organismo oficial acreditado, menciona    cual y su periodo de vigencia.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600496"/>
                  </a:ext>
                </a:extLst>
              </a:tr>
              <a:tr h="971657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Porcentaje de planteles universitarios que realizan adecuaciones para la accesibilidad universal en el año.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834241"/>
                  </a:ext>
                </a:extLst>
              </a:tr>
              <a:tr h="995597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Porcentaje de estudiantes que obtienen resultados aprobatorios en el examen general de egreso de preparatoria.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583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2344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225545"/>
              </p:ext>
            </p:extLst>
          </p:nvPr>
        </p:nvGraphicFramePr>
        <p:xfrm>
          <a:off x="1029049" y="3129031"/>
          <a:ext cx="10240160" cy="15240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32932">
                  <a:extLst>
                    <a:ext uri="{9D8B030D-6E8A-4147-A177-3AD203B41FA5}">
                      <a16:colId xmlns:a16="http://schemas.microsoft.com/office/drawing/2014/main" val="2690087232"/>
                    </a:ext>
                  </a:extLst>
                </a:gridCol>
                <a:gridCol w="2063132">
                  <a:extLst>
                    <a:ext uri="{9D8B030D-6E8A-4147-A177-3AD203B41FA5}">
                      <a16:colId xmlns:a16="http://schemas.microsoft.com/office/drawing/2014/main" val="2067217282"/>
                    </a:ext>
                  </a:extLst>
                </a:gridCol>
                <a:gridCol w="2048032">
                  <a:extLst>
                    <a:ext uri="{9D8B030D-6E8A-4147-A177-3AD203B41FA5}">
                      <a16:colId xmlns:a16="http://schemas.microsoft.com/office/drawing/2014/main" val="670435836"/>
                    </a:ext>
                  </a:extLst>
                </a:gridCol>
                <a:gridCol w="2048032">
                  <a:extLst>
                    <a:ext uri="{9D8B030D-6E8A-4147-A177-3AD203B41FA5}">
                      <a16:colId xmlns:a16="http://schemas.microsoft.com/office/drawing/2014/main" val="3286635571"/>
                    </a:ext>
                  </a:extLst>
                </a:gridCol>
                <a:gridCol w="2048032">
                  <a:extLst>
                    <a:ext uri="{9D8B030D-6E8A-4147-A177-3AD203B41FA5}">
                      <a16:colId xmlns:a16="http://schemas.microsoft.com/office/drawing/2014/main" val="4286711314"/>
                    </a:ext>
                  </a:extLst>
                </a:gridCol>
              </a:tblGrid>
              <a:tr h="3414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Indicador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Objetivo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Estrategia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Meta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Tiempo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8495816"/>
                  </a:ext>
                </a:extLst>
              </a:tr>
              <a:tr h="1081228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Porcentaje de profesores capacitados en programas de formación docente respecto al total de profesores</a:t>
                      </a:r>
                      <a:r>
                        <a:rPr lang="es-MX" sz="1400" dirty="0" smtClean="0">
                          <a:latin typeface="+mn-lt"/>
                        </a:rPr>
                        <a:t>. </a:t>
                      </a:r>
                      <a:endParaRPr lang="es-ES" sz="1400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908349"/>
                  </a:ext>
                </a:extLst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453295"/>
              </p:ext>
            </p:extLst>
          </p:nvPr>
        </p:nvGraphicFramePr>
        <p:xfrm>
          <a:off x="1029049" y="2430227"/>
          <a:ext cx="1024016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40160">
                  <a:extLst>
                    <a:ext uri="{9D8B030D-6E8A-4147-A177-3AD203B41FA5}">
                      <a16:colId xmlns:a16="http://schemas.microsoft.com/office/drawing/2014/main" val="520325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chemeClr val="tx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Temática 3: Innovación y gestión de la docencia </a:t>
                      </a:r>
                    </a:p>
                    <a:p>
                      <a:endParaRPr lang="es-ES" b="1" dirty="0" smtClean="0">
                        <a:solidFill>
                          <a:schemeClr val="bg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004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527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59810" y="260059"/>
            <a:ext cx="10251345" cy="176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b="1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MX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3.2 </a:t>
            </a:r>
            <a:r>
              <a:rPr lang="es-ES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INVESTIGACIÓN Y TRANSFERENCIA TECNOLÓGICA Y DEL CONOCIMIENTO</a:t>
            </a:r>
          </a:p>
          <a:p>
            <a:pPr lvl="0">
              <a:lnSpc>
                <a:spcPct val="115000"/>
              </a:lnSpc>
            </a:pPr>
            <a:endParaRPr lang="es-MX" sz="16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MX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Objetivo general .-</a:t>
            </a:r>
            <a:r>
              <a:rPr lang="es-MX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Incrementar la participación de la Universidad en la resolución de problemas sociales a través de proyectos de investigación básica y aplicada y procesos de transferencia tecnológica y del conocimiento.</a:t>
            </a: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394889"/>
              </p:ext>
            </p:extLst>
          </p:nvPr>
        </p:nvGraphicFramePr>
        <p:xfrm>
          <a:off x="1059810" y="2667700"/>
          <a:ext cx="10240160" cy="278429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32932">
                  <a:extLst>
                    <a:ext uri="{9D8B030D-6E8A-4147-A177-3AD203B41FA5}">
                      <a16:colId xmlns:a16="http://schemas.microsoft.com/office/drawing/2014/main" val="2690087232"/>
                    </a:ext>
                  </a:extLst>
                </a:gridCol>
                <a:gridCol w="2063132">
                  <a:extLst>
                    <a:ext uri="{9D8B030D-6E8A-4147-A177-3AD203B41FA5}">
                      <a16:colId xmlns:a16="http://schemas.microsoft.com/office/drawing/2014/main" val="2067217282"/>
                    </a:ext>
                  </a:extLst>
                </a:gridCol>
                <a:gridCol w="2048032">
                  <a:extLst>
                    <a:ext uri="{9D8B030D-6E8A-4147-A177-3AD203B41FA5}">
                      <a16:colId xmlns:a16="http://schemas.microsoft.com/office/drawing/2014/main" val="670435836"/>
                    </a:ext>
                  </a:extLst>
                </a:gridCol>
                <a:gridCol w="2048032">
                  <a:extLst>
                    <a:ext uri="{9D8B030D-6E8A-4147-A177-3AD203B41FA5}">
                      <a16:colId xmlns:a16="http://schemas.microsoft.com/office/drawing/2014/main" val="3286635571"/>
                    </a:ext>
                  </a:extLst>
                </a:gridCol>
                <a:gridCol w="2048032">
                  <a:extLst>
                    <a:ext uri="{9D8B030D-6E8A-4147-A177-3AD203B41FA5}">
                      <a16:colId xmlns:a16="http://schemas.microsoft.com/office/drawing/2014/main" val="4286711314"/>
                    </a:ext>
                  </a:extLst>
                </a:gridCol>
              </a:tblGrid>
              <a:tr h="3414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Indicador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Objetivo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Estrategia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Meta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Tiempo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8495816"/>
                  </a:ext>
                </a:extLst>
              </a:tr>
              <a:tr h="1081228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s-ES" sz="1400" dirty="0" smtClean="0">
                        <a:solidFill>
                          <a:schemeClr val="bg1"/>
                        </a:solidFill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Índice de fortalecimiento de capacidades para la investigación.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sz="1200" dirty="0">
                        <a:solidFill>
                          <a:schemeClr val="tx2">
                            <a:lumMod val="40000"/>
                            <a:lumOff val="60000"/>
                          </a:schemeClr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3908349"/>
                  </a:ext>
                </a:extLst>
              </a:tr>
              <a:tr h="1337308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endParaRPr lang="es-ES" sz="1400" dirty="0" smtClean="0">
                        <a:solidFill>
                          <a:schemeClr val="bg1"/>
                        </a:solidFill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Índice de impulso a la transferencia del conocimiento.</a:t>
                      </a:r>
                    </a:p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3263973"/>
                  </a:ext>
                </a:extLst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249401"/>
              </p:ext>
            </p:extLst>
          </p:nvPr>
        </p:nvGraphicFramePr>
        <p:xfrm>
          <a:off x="1059810" y="2238073"/>
          <a:ext cx="1024016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40160">
                  <a:extLst>
                    <a:ext uri="{9D8B030D-6E8A-4147-A177-3AD203B41FA5}">
                      <a16:colId xmlns:a16="http://schemas.microsoft.com/office/drawing/2014/main" val="5203252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Indicadores</a:t>
                      </a:r>
                      <a:r>
                        <a:rPr lang="es-MX" baseline="0" dirty="0" smtClean="0"/>
                        <a:t> Generales del propósito</a:t>
                      </a:r>
                      <a:endParaRPr lang="es-MX" dirty="0"/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004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0999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907418"/>
              </p:ext>
            </p:extLst>
          </p:nvPr>
        </p:nvGraphicFramePr>
        <p:xfrm>
          <a:off x="1006672" y="358940"/>
          <a:ext cx="1014229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42290">
                  <a:extLst>
                    <a:ext uri="{9D8B030D-6E8A-4147-A177-3AD203B41FA5}">
                      <a16:colId xmlns:a16="http://schemas.microsoft.com/office/drawing/2014/main" val="40276973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b="1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Temática 1: Investigación de frontera con impacto social</a:t>
                      </a:r>
                    </a:p>
                    <a:p>
                      <a:pPr algn="ctr"/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815678"/>
                  </a:ext>
                </a:extLst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745304"/>
              </p:ext>
            </p:extLst>
          </p:nvPr>
        </p:nvGraphicFramePr>
        <p:xfrm>
          <a:off x="1006672" y="999020"/>
          <a:ext cx="10133905" cy="526279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26781">
                  <a:extLst>
                    <a:ext uri="{9D8B030D-6E8A-4147-A177-3AD203B41FA5}">
                      <a16:colId xmlns:a16="http://schemas.microsoft.com/office/drawing/2014/main" val="3263453110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149276701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3891972963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2085083811"/>
                    </a:ext>
                  </a:extLst>
                </a:gridCol>
                <a:gridCol w="2026781">
                  <a:extLst>
                    <a:ext uri="{9D8B030D-6E8A-4147-A177-3AD203B41FA5}">
                      <a16:colId xmlns:a16="http://schemas.microsoft.com/office/drawing/2014/main" val="3161764849"/>
                    </a:ext>
                  </a:extLst>
                </a:gridCol>
              </a:tblGrid>
              <a:tr h="360042"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Indicador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Objetivo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Estrategia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Meta</a:t>
                      </a:r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Tiempo</a:t>
                      </a:r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8917221"/>
                  </a:ext>
                </a:extLst>
              </a:tr>
              <a:tr h="711684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MX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Tasa de variación porcentual anual de investigaciones apoyadas por convocatorias institucionales, nacionales e internacionales.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6797736"/>
                  </a:ext>
                </a:extLst>
              </a:tr>
              <a:tr h="1359694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Porcentaje de líneas de generación y aplicación del conocimiento (LGAC) vinculadas a nuevos campos de conocimiento y desarrollo tecnológico.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7600496"/>
                  </a:ext>
                </a:extLst>
              </a:tr>
              <a:tr h="97165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Porcentaje de cuerpos académicos que participan en redes de colaboración </a:t>
                      </a:r>
                      <a:r>
                        <a:rPr lang="es-ES" sz="1400" dirty="0" err="1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intercentros</a:t>
                      </a: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e interinstitucionales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834241"/>
                  </a:ext>
                </a:extLst>
              </a:tr>
              <a:tr h="995597">
                <a:tc>
                  <a:txBody>
                    <a:bodyPr/>
                    <a:lstStyle/>
                    <a:p>
                      <a:pPr marL="0" indent="0" algn="just">
                        <a:buFont typeface="Wingdings" panose="05000000000000000000" pitchFamily="2" charset="2"/>
                        <a:buNone/>
                      </a:pPr>
                      <a:r>
                        <a:rPr lang="es-ES" sz="1400" dirty="0" smtClean="0">
                          <a:solidFill>
                            <a:schemeClr val="bg1"/>
                          </a:solidFill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Tasa de variación anual de profesores que realizan actividades de investigación.</a:t>
                      </a:r>
                      <a:endParaRPr lang="es-MX" sz="1400" dirty="0">
                        <a:solidFill>
                          <a:schemeClr val="bg1"/>
                        </a:solidFill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583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96113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139</TotalTime>
  <Words>1202</Words>
  <Application>Microsoft Office PowerPoint</Application>
  <PresentationFormat>Panorámica</PresentationFormat>
  <Paragraphs>221</Paragraphs>
  <Slides>20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7" baseType="lpstr">
      <vt:lpstr>Arial</vt:lpstr>
      <vt:lpstr>Calibri</vt:lpstr>
      <vt:lpstr>Times New Roman</vt:lpstr>
      <vt:lpstr>Trebuchet MS</vt:lpstr>
      <vt:lpstr>Tw Cen MT</vt:lpstr>
      <vt:lpstr>Wingdings</vt:lpstr>
      <vt:lpstr>Circuito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Luquín Rosales, Claudia Georgina</dc:creator>
  <cp:lastModifiedBy>Luquín Rosales, Claudia Georgina</cp:lastModifiedBy>
  <cp:revision>23</cp:revision>
  <dcterms:created xsi:type="dcterms:W3CDTF">2023-11-10T21:23:43Z</dcterms:created>
  <dcterms:modified xsi:type="dcterms:W3CDTF">2023-11-13T17:34:12Z</dcterms:modified>
</cp:coreProperties>
</file>